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9/2/2024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314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6323965" y="1308100"/>
            <a:ext cx="7468870" cy="5612765"/>
            <a:chOff x="9959" y="2060"/>
            <a:chExt cx="11762" cy="8839"/>
          </a:xfrm>
        </p:grpSpPr>
        <p:sp>
          <p:nvSpPr>
            <p:cNvPr id="3" name="Text 0"/>
            <p:cNvSpPr/>
            <p:nvPr/>
          </p:nvSpPr>
          <p:spPr>
            <a:xfrm>
              <a:off x="9959" y="2060"/>
              <a:ext cx="11762" cy="459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7650"/>
                </a:lnSpc>
                <a:buNone/>
              </a:pPr>
              <a:r>
                <a:rPr lang="en-US" sz="6100" kern="0" spc="-122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Revolutionizing Agriculture: A New Era for Farmers</a:t>
              </a:r>
              <a:endParaRPr lang="en-US" sz="6100" dirty="0"/>
            </a:p>
          </p:txBody>
        </p:sp>
        <p:sp>
          <p:nvSpPr>
            <p:cNvPr id="4" name="Text 1"/>
            <p:cNvSpPr/>
            <p:nvPr/>
          </p:nvSpPr>
          <p:spPr>
            <a:xfrm>
              <a:off x="9959" y="7215"/>
              <a:ext cx="11762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Welcome to our innovative agricultural website designed to empower farmers with the latest tools and information to optimize their operations and maximize their success.</a:t>
              </a:r>
              <a:endParaRPr lang="en-US" sz="1850" dirty="0"/>
            </a:p>
          </p:txBody>
        </p:sp>
        <p:sp>
          <p:nvSpPr>
            <p:cNvPr id="5" name="Text 2"/>
            <p:cNvSpPr/>
            <p:nvPr/>
          </p:nvSpPr>
          <p:spPr>
            <a:xfrm>
              <a:off x="10525" y="9873"/>
              <a:ext cx="11196" cy="6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i="1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by    </a:t>
              </a:r>
              <a:r>
                <a:rPr lang="en-US" sz="1850" b="1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AgriTechHub</a:t>
              </a:r>
              <a:endParaRPr lang="en-US" sz="1850" dirty="0"/>
            </a:p>
          </p:txBody>
        </p:sp>
        <p:sp>
          <p:nvSpPr>
            <p:cNvPr id="6" name="Shape 3"/>
            <p:cNvSpPr/>
            <p:nvPr/>
          </p:nvSpPr>
          <p:spPr>
            <a:xfrm>
              <a:off x="9959" y="9449"/>
              <a:ext cx="48" cy="1451"/>
            </a:xfrm>
            <a:prstGeom prst="rect">
              <a:avLst/>
            </a:prstGeom>
            <a:solidFill>
              <a:srgbClr val="D75BE2"/>
            </a:solidFill>
          </p:spPr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45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6231255" y="1249045"/>
            <a:ext cx="7468870" cy="2934970"/>
            <a:chOff x="9813" y="1967"/>
            <a:chExt cx="11762" cy="4622"/>
          </a:xfrm>
        </p:grpSpPr>
        <p:sp>
          <p:nvSpPr>
            <p:cNvPr id="3" name="Text 0"/>
            <p:cNvSpPr/>
            <p:nvPr/>
          </p:nvSpPr>
          <p:spPr>
            <a:xfrm>
              <a:off x="9813" y="1967"/>
              <a:ext cx="11762" cy="2217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5500"/>
                </a:lnSpc>
                <a:buNone/>
              </a:pPr>
              <a:r>
                <a:rPr lang="en-US" sz="4400" kern="0" spc="-89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Conclusion and Key Takeaways</a:t>
              </a:r>
              <a:endParaRPr lang="en-US" sz="4400" dirty="0"/>
            </a:p>
          </p:txBody>
        </p:sp>
        <p:sp>
          <p:nvSpPr>
            <p:cNvPr id="4" name="Text 1"/>
            <p:cNvSpPr/>
            <p:nvPr/>
          </p:nvSpPr>
          <p:spPr>
            <a:xfrm>
              <a:off x="9813" y="4779"/>
              <a:ext cx="11762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Our website provides cost-effective services for both farmers and experts. Farmers can consult experts for ₹150 to ₹300 per session, with experts earning ₹75 to ₹150 per consultation. Experts pay an annual registration fee of ₹1,500 to ₹3,000, and farmers can access storage services for ₹120 to ₹240 per year. This pricing ensures affordability and value for all users.Our agricultural website offers a comprehensive suite of tools and services to empower farmers. By leveraging technology, we aim to improve farming efficiency, enhance profitability, and promote sustainable practices.</a:t>
              </a:r>
              <a:endParaRPr lang="en-US" sz="185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checker dir="vert"/>
      </p:transition>
    </mc:Choice>
    <mc:Fallback>
      <p:transition spd="slow">
        <p:checker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6324600" y="356235"/>
            <a:ext cx="7468235" cy="6881495"/>
            <a:chOff x="9960" y="33"/>
            <a:chExt cx="11761" cy="10837"/>
          </a:xfrm>
        </p:grpSpPr>
        <p:sp>
          <p:nvSpPr>
            <p:cNvPr id="3" name="Text 0"/>
            <p:cNvSpPr/>
            <p:nvPr/>
          </p:nvSpPr>
          <p:spPr>
            <a:xfrm>
              <a:off x="9960" y="33"/>
              <a:ext cx="10055" cy="273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00"/>
                </a:lnSpc>
                <a:buNone/>
              </a:pPr>
              <a:r>
                <a:rPr lang="en-US" sz="4400" kern="0" spc="-89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Crop Disease Management </a:t>
              </a:r>
            </a:p>
            <a:p>
              <a:pPr marL="0" indent="0">
                <a:lnSpc>
                  <a:spcPts val="5500"/>
                </a:lnSpc>
                <a:buNone/>
              </a:pPr>
              <a:r>
                <a:rPr lang="en-US" sz="4400" kern="0" spc="-89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System</a:t>
              </a:r>
              <a:endParaRPr lang="en-US" sz="440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12598" y="3080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  <a:sym typeface="+mn-ea"/>
                </a:rPr>
                <a:t>Early detection</a:t>
              </a:r>
              <a:endParaRPr lang="en-US" sz="2200" dirty="0">
                <a:latin typeface="Centaur" panose="02030504050205020304" charset="0"/>
                <a:cs typeface="Centaur" panose="02030504050205020304" charset="0"/>
              </a:endParaRPr>
            </a:p>
          </p:txBody>
        </p:sp>
        <p:sp>
          <p:nvSpPr>
            <p:cNvPr id="9" name="Text 6"/>
            <p:cNvSpPr/>
            <p:nvPr/>
          </p:nvSpPr>
          <p:spPr>
            <a:xfrm>
              <a:off x="12598" y="3770"/>
              <a:ext cx="9123" cy="166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Utilise our AI-powered image recognition tool to identify</a:t>
              </a:r>
            </a:p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disease at their earliest stages, minimizing damage. </a:t>
              </a:r>
              <a:endParaRPr lang="en-US" sz="1850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12598" y="5627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Treating Recommendations</a:t>
              </a:r>
              <a:endParaRPr lang="en-US" sz="220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12598" y="6372"/>
              <a:ext cx="9123" cy="120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Receive customized treatment recommendations based on identified disease and your specific growing conditions.</a:t>
              </a:r>
              <a:endParaRPr lang="en-US" sz="1850" dirty="0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9992" y="2498"/>
              <a:ext cx="2118" cy="8372"/>
              <a:chOff x="10101" y="3131"/>
              <a:chExt cx="2118" cy="8372"/>
            </a:xfrm>
          </p:grpSpPr>
          <p:sp>
            <p:nvSpPr>
              <p:cNvPr id="4" name="Shape 1"/>
              <p:cNvSpPr/>
              <p:nvPr/>
            </p:nvSpPr>
            <p:spPr>
              <a:xfrm>
                <a:off x="10501" y="3131"/>
                <a:ext cx="48" cy="8372"/>
              </a:xfrm>
              <a:prstGeom prst="roundRect">
                <a:avLst>
                  <a:gd name="adj" fmla="val 329856"/>
                </a:avLst>
              </a:prstGeom>
              <a:solidFill>
                <a:srgbClr val="DABADD"/>
              </a:solidFill>
            </p:spPr>
          </p:sp>
          <p:sp>
            <p:nvSpPr>
              <p:cNvPr id="5" name="Shape 2"/>
              <p:cNvSpPr/>
              <p:nvPr/>
            </p:nvSpPr>
            <p:spPr>
              <a:xfrm>
                <a:off x="10901" y="3955"/>
                <a:ext cx="1319" cy="48"/>
              </a:xfrm>
              <a:prstGeom prst="roundRect">
                <a:avLst>
                  <a:gd name="adj" fmla="val 329856"/>
                </a:avLst>
              </a:prstGeom>
              <a:solidFill>
                <a:srgbClr val="DABADD"/>
              </a:solidFill>
            </p:spPr>
          </p:sp>
          <p:sp>
            <p:nvSpPr>
              <p:cNvPr id="6" name="Shape 3"/>
              <p:cNvSpPr/>
              <p:nvPr/>
            </p:nvSpPr>
            <p:spPr>
              <a:xfrm>
                <a:off x="10101" y="3555"/>
                <a:ext cx="848" cy="848"/>
              </a:xfrm>
              <a:prstGeom prst="roundRect">
                <a:avLst>
                  <a:gd name="adj" fmla="val 18670"/>
                </a:avLst>
              </a:prstGeom>
              <a:solidFill>
                <a:srgbClr val="F4D4F7"/>
              </a:solidFill>
              <a:ln w="7620">
                <a:solidFill>
                  <a:srgbClr val="DABADD"/>
                </a:solidFill>
                <a:prstDash val="solid"/>
              </a:ln>
            </p:spPr>
          </p:sp>
          <p:sp>
            <p:nvSpPr>
              <p:cNvPr id="7" name="Text 4"/>
              <p:cNvSpPr/>
              <p:nvPr/>
            </p:nvSpPr>
            <p:spPr>
              <a:xfrm>
                <a:off x="10392" y="3713"/>
                <a:ext cx="266" cy="5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650"/>
                  </a:lnSpc>
                  <a:buNone/>
                </a:pPr>
                <a:r>
                  <a:rPr lang="en-US" sz="2650" kern="0" spc="-53" dirty="0">
                    <a:solidFill>
                      <a:srgbClr val="272525"/>
                    </a:solidFill>
                    <a:latin typeface="Source Serif Pro" pitchFamily="34" charset="0"/>
                    <a:ea typeface="Source Serif Pro" pitchFamily="34" charset="-122"/>
                    <a:cs typeface="Source Serif Pro" pitchFamily="34" charset="-120"/>
                  </a:rPr>
                  <a:t>1</a:t>
                </a:r>
                <a:endParaRPr lang="en-US" sz="2650" dirty="0"/>
              </a:p>
            </p:txBody>
          </p:sp>
          <p:sp>
            <p:nvSpPr>
              <p:cNvPr id="10" name="Shape 7"/>
              <p:cNvSpPr/>
              <p:nvPr/>
            </p:nvSpPr>
            <p:spPr>
              <a:xfrm>
                <a:off x="10901" y="6469"/>
                <a:ext cx="1319" cy="48"/>
              </a:xfrm>
              <a:prstGeom prst="roundRect">
                <a:avLst>
                  <a:gd name="adj" fmla="val 329856"/>
                </a:avLst>
              </a:prstGeom>
              <a:solidFill>
                <a:srgbClr val="DABADD"/>
              </a:solidFill>
            </p:spPr>
          </p:sp>
          <p:sp>
            <p:nvSpPr>
              <p:cNvPr id="11" name="Shape 8"/>
              <p:cNvSpPr/>
              <p:nvPr/>
            </p:nvSpPr>
            <p:spPr>
              <a:xfrm>
                <a:off x="10101" y="6069"/>
                <a:ext cx="848" cy="848"/>
              </a:xfrm>
              <a:prstGeom prst="roundRect">
                <a:avLst>
                  <a:gd name="adj" fmla="val 18670"/>
                </a:avLst>
              </a:prstGeom>
              <a:solidFill>
                <a:srgbClr val="F4D4F7"/>
              </a:solidFill>
              <a:ln w="7620">
                <a:solidFill>
                  <a:srgbClr val="DABADD"/>
                </a:solidFill>
                <a:prstDash val="solid"/>
              </a:ln>
            </p:spPr>
          </p:sp>
          <p:sp>
            <p:nvSpPr>
              <p:cNvPr id="12" name="Text 9"/>
              <p:cNvSpPr/>
              <p:nvPr/>
            </p:nvSpPr>
            <p:spPr>
              <a:xfrm>
                <a:off x="10392" y="6227"/>
                <a:ext cx="266" cy="5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650"/>
                  </a:lnSpc>
                  <a:buNone/>
                </a:pPr>
                <a:r>
                  <a:rPr lang="en-US" sz="2650" kern="0" spc="-53" dirty="0">
                    <a:solidFill>
                      <a:srgbClr val="272525"/>
                    </a:solidFill>
                    <a:latin typeface="Source Serif Pro" pitchFamily="34" charset="0"/>
                    <a:ea typeface="Source Serif Pro" pitchFamily="34" charset="-122"/>
                    <a:cs typeface="Source Serif Pro" pitchFamily="34" charset="-120"/>
                  </a:rPr>
                  <a:t>2</a:t>
                </a:r>
                <a:endParaRPr lang="en-US" sz="2650" dirty="0"/>
              </a:p>
            </p:txBody>
          </p:sp>
          <p:sp>
            <p:nvSpPr>
              <p:cNvPr id="15" name="Shape 12"/>
              <p:cNvSpPr/>
              <p:nvPr/>
            </p:nvSpPr>
            <p:spPr>
              <a:xfrm>
                <a:off x="10901" y="9586"/>
                <a:ext cx="1319" cy="48"/>
              </a:xfrm>
              <a:prstGeom prst="roundRect">
                <a:avLst>
                  <a:gd name="adj" fmla="val 329856"/>
                </a:avLst>
              </a:prstGeom>
              <a:solidFill>
                <a:srgbClr val="DABADD"/>
              </a:solidFill>
            </p:spPr>
          </p:sp>
          <p:sp>
            <p:nvSpPr>
              <p:cNvPr id="16" name="Shape 13"/>
              <p:cNvSpPr/>
              <p:nvPr/>
            </p:nvSpPr>
            <p:spPr>
              <a:xfrm>
                <a:off x="10101" y="9186"/>
                <a:ext cx="848" cy="848"/>
              </a:xfrm>
              <a:prstGeom prst="roundRect">
                <a:avLst>
                  <a:gd name="adj" fmla="val 18670"/>
                </a:avLst>
              </a:prstGeom>
              <a:solidFill>
                <a:srgbClr val="F4D4F7"/>
              </a:solidFill>
              <a:ln w="7620">
                <a:solidFill>
                  <a:srgbClr val="DABADD"/>
                </a:solidFill>
                <a:prstDash val="solid"/>
              </a:ln>
            </p:spPr>
          </p:sp>
          <p:sp>
            <p:nvSpPr>
              <p:cNvPr id="17" name="Text 14"/>
              <p:cNvSpPr/>
              <p:nvPr/>
            </p:nvSpPr>
            <p:spPr>
              <a:xfrm>
                <a:off x="10392" y="9344"/>
                <a:ext cx="266" cy="5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650"/>
                  </a:lnSpc>
                  <a:buNone/>
                </a:pPr>
                <a:r>
                  <a:rPr lang="en-US" sz="2650" kern="0" spc="-53" dirty="0">
                    <a:solidFill>
                      <a:srgbClr val="272525"/>
                    </a:solidFill>
                    <a:latin typeface="Source Serif Pro" pitchFamily="34" charset="0"/>
                    <a:ea typeface="Source Serif Pro" pitchFamily="34" charset="-122"/>
                    <a:cs typeface="Source Serif Pro" pitchFamily="34" charset="-120"/>
                  </a:rPr>
                  <a:t>3</a:t>
                </a:r>
                <a:endParaRPr lang="en-US" sz="2650" dirty="0"/>
              </a:p>
            </p:txBody>
          </p:sp>
        </p:grpSp>
        <p:sp>
          <p:nvSpPr>
            <p:cNvPr id="18" name="Text 15"/>
            <p:cNvSpPr/>
            <p:nvPr/>
          </p:nvSpPr>
          <p:spPr>
            <a:xfrm>
              <a:off x="12598" y="8711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Integrated Pest Management</a:t>
              </a:r>
              <a:endParaRPr lang="en-US" sz="2200" dirty="0"/>
            </a:p>
          </p:txBody>
        </p:sp>
        <p:sp>
          <p:nvSpPr>
            <p:cNvPr id="19" name="Text 16"/>
            <p:cNvSpPr/>
            <p:nvPr/>
          </p:nvSpPr>
          <p:spPr>
            <a:xfrm>
              <a:off x="12598" y="9537"/>
              <a:ext cx="9123" cy="120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Adopt sustainable pest management strategies that reduce the risk of disease outbreaks and environmental impacts.</a:t>
              </a:r>
              <a:endParaRPr lang="en-US" sz="185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14:vortex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837565" y="2486025"/>
            <a:ext cx="12968605" cy="3042920"/>
            <a:chOff x="1319" y="3915"/>
            <a:chExt cx="20423" cy="4792"/>
          </a:xfrm>
        </p:grpSpPr>
        <p:sp>
          <p:nvSpPr>
            <p:cNvPr id="2" name="Text 0"/>
            <p:cNvSpPr/>
            <p:nvPr/>
          </p:nvSpPr>
          <p:spPr>
            <a:xfrm>
              <a:off x="1319" y="3915"/>
              <a:ext cx="8870" cy="110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00"/>
                </a:lnSpc>
                <a:buNone/>
              </a:pPr>
              <a:r>
                <a:rPr lang="en-US" sz="4400" kern="0" spc="-89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Weather Forecasting</a:t>
              </a:r>
              <a:endParaRPr lang="en-US" sz="4400" dirty="0"/>
            </a:p>
          </p:txBody>
        </p:sp>
        <p:sp>
          <p:nvSpPr>
            <p:cNvPr id="3" name="Text 1"/>
            <p:cNvSpPr/>
            <p:nvPr/>
          </p:nvSpPr>
          <p:spPr>
            <a:xfrm>
              <a:off x="1319" y="5966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Accurate Predictions</a:t>
              </a:r>
              <a:endParaRPr lang="en-US" sz="2200" dirty="0"/>
            </a:p>
          </p:txBody>
        </p:sp>
        <p:sp>
          <p:nvSpPr>
            <p:cNvPr id="4" name="Text 2"/>
            <p:cNvSpPr/>
            <p:nvPr/>
          </p:nvSpPr>
          <p:spPr>
            <a:xfrm>
              <a:off x="1319" y="6897"/>
              <a:ext cx="6187" cy="120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Our system uses advanced algorithms to provide reliable weather forecasts.</a:t>
              </a:r>
              <a:endParaRPr lang="en-US" sz="1850" dirty="0"/>
            </a:p>
          </p:txBody>
        </p:sp>
        <p:sp>
          <p:nvSpPr>
            <p:cNvPr id="5" name="Text 3"/>
            <p:cNvSpPr/>
            <p:nvPr/>
          </p:nvSpPr>
          <p:spPr>
            <a:xfrm>
              <a:off x="8438" y="5966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Targeted Alerts</a:t>
              </a:r>
              <a:endParaRPr lang="en-US" sz="2200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8438" y="6897"/>
              <a:ext cx="6187" cy="120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Receive timely alerts on critical weather events that might affect your crops.</a:t>
              </a:r>
              <a:endParaRPr lang="en-US" sz="1850" dirty="0"/>
            </a:p>
          </p:txBody>
        </p:sp>
        <p:sp>
          <p:nvSpPr>
            <p:cNvPr id="7" name="Text 5"/>
            <p:cNvSpPr/>
            <p:nvPr/>
          </p:nvSpPr>
          <p:spPr>
            <a:xfrm>
              <a:off x="15556" y="5966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Planning Advantage</a:t>
              </a:r>
              <a:endParaRPr lang="en-US" sz="2200" dirty="0"/>
            </a:p>
          </p:txBody>
        </p:sp>
        <p:sp>
          <p:nvSpPr>
            <p:cNvPr id="8" name="Text 6"/>
            <p:cNvSpPr/>
            <p:nvPr/>
          </p:nvSpPr>
          <p:spPr>
            <a:xfrm>
              <a:off x="15556" y="6897"/>
              <a:ext cx="6187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Optimize planting, irrigation, and harvesting schedules based on accurate weather data.</a:t>
              </a:r>
              <a:endParaRPr lang="en-US" sz="185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gallery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9641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167092" y="5199102"/>
            <a:ext cx="5668208" cy="7267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Learn about the latest research, technologies, and best practices in agriculture.</a:t>
            </a:r>
            <a:endParaRPr lang="en-US" sz="1750" dirty="0"/>
          </a:p>
        </p:txBody>
      </p:sp>
      <p:grpSp>
        <p:nvGrpSpPr>
          <p:cNvPr id="20" name="Group 19"/>
          <p:cNvGrpSpPr/>
          <p:nvPr/>
        </p:nvGrpSpPr>
        <p:grpSpPr>
          <a:xfrm>
            <a:off x="795020" y="3464560"/>
            <a:ext cx="10044430" cy="4140835"/>
            <a:chOff x="1252" y="5456"/>
            <a:chExt cx="15818" cy="6521"/>
          </a:xfrm>
        </p:grpSpPr>
        <p:sp>
          <p:nvSpPr>
            <p:cNvPr id="3" name="Text 0"/>
            <p:cNvSpPr/>
            <p:nvPr/>
          </p:nvSpPr>
          <p:spPr>
            <a:xfrm>
              <a:off x="1252" y="5456"/>
              <a:ext cx="8418" cy="105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250"/>
                </a:lnSpc>
                <a:buNone/>
              </a:pPr>
              <a:r>
                <a:rPr lang="en-US" sz="4200" kern="0" spc="-84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News for Farmers</a:t>
              </a:r>
              <a:endParaRPr lang="en-US" sz="4200" dirty="0"/>
            </a:p>
          </p:txBody>
        </p:sp>
        <p:sp>
          <p:nvSpPr>
            <p:cNvPr id="4" name="Shape 1"/>
            <p:cNvSpPr/>
            <p:nvPr/>
          </p:nvSpPr>
          <p:spPr>
            <a:xfrm>
              <a:off x="1252" y="7447"/>
              <a:ext cx="805" cy="805"/>
            </a:xfrm>
            <a:prstGeom prst="roundRect">
              <a:avLst>
                <a:gd name="adj" fmla="val 18667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1528" y="7597"/>
              <a:ext cx="253" cy="505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00"/>
                </a:lnSpc>
                <a:buNone/>
              </a:pPr>
              <a:r>
                <a:rPr lang="en-US" sz="2500" kern="0" spc="-51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1</a:t>
              </a:r>
              <a:endParaRPr lang="en-US" sz="250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2415" y="7447"/>
              <a:ext cx="4209" cy="52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600"/>
                </a:lnSpc>
                <a:buNone/>
              </a:pPr>
              <a:r>
                <a:rPr lang="en-US" sz="2100" kern="0" spc="-42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Market Trends</a:t>
              </a:r>
              <a:endParaRPr lang="en-US" sz="21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2415" y="8188"/>
              <a:ext cx="8926" cy="1145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kern="0" spc="-36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Stay updated on global and local market trends for agricultural commodities.</a:t>
              </a:r>
              <a:endParaRPr lang="en-US" sz="1750" dirty="0"/>
            </a:p>
          </p:txBody>
        </p:sp>
        <p:sp>
          <p:nvSpPr>
            <p:cNvPr id="8" name="Shape 5"/>
            <p:cNvSpPr/>
            <p:nvPr/>
          </p:nvSpPr>
          <p:spPr>
            <a:xfrm>
              <a:off x="11699" y="7447"/>
              <a:ext cx="805" cy="805"/>
            </a:xfrm>
            <a:prstGeom prst="roundRect">
              <a:avLst>
                <a:gd name="adj" fmla="val 18667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9" name="Text 6"/>
            <p:cNvSpPr/>
            <p:nvPr/>
          </p:nvSpPr>
          <p:spPr>
            <a:xfrm>
              <a:off x="11975" y="7597"/>
              <a:ext cx="253" cy="505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00"/>
                </a:lnSpc>
                <a:buNone/>
              </a:pPr>
              <a:r>
                <a:rPr lang="en-US" sz="2500" kern="0" spc="-51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2</a:t>
              </a:r>
              <a:endParaRPr lang="en-US" sz="250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12862" y="7447"/>
              <a:ext cx="4209" cy="52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600"/>
                </a:lnSpc>
                <a:buNone/>
              </a:pPr>
              <a:r>
                <a:rPr lang="en-US" sz="2100" kern="0" spc="-42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Industry Updates</a:t>
              </a:r>
              <a:endParaRPr lang="en-US" sz="2100" dirty="0"/>
            </a:p>
          </p:txBody>
        </p:sp>
        <p:sp>
          <p:nvSpPr>
            <p:cNvPr id="12" name="Shape 9"/>
            <p:cNvSpPr/>
            <p:nvPr/>
          </p:nvSpPr>
          <p:spPr>
            <a:xfrm>
              <a:off x="1252" y="10092"/>
              <a:ext cx="805" cy="805"/>
            </a:xfrm>
            <a:prstGeom prst="roundRect">
              <a:avLst>
                <a:gd name="adj" fmla="val 18667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1528" y="10242"/>
              <a:ext cx="253" cy="505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00"/>
                </a:lnSpc>
                <a:buNone/>
              </a:pPr>
              <a:r>
                <a:rPr lang="en-US" sz="2500" kern="0" spc="-51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3</a:t>
              </a:r>
              <a:endParaRPr lang="en-US" sz="250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2415" y="10092"/>
              <a:ext cx="4209" cy="52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600"/>
                </a:lnSpc>
                <a:buNone/>
              </a:pPr>
              <a:r>
                <a:rPr lang="en-US" sz="2100" kern="0" spc="-42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Policy Developments</a:t>
              </a:r>
              <a:endParaRPr lang="en-US" sz="21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2415" y="10833"/>
              <a:ext cx="8926" cy="1145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kern="0" spc="-36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Stay informed about changes in agricultural policies and regulations.</a:t>
              </a:r>
              <a:endParaRPr lang="en-US" sz="1750" dirty="0"/>
            </a:p>
          </p:txBody>
        </p:sp>
        <p:sp>
          <p:nvSpPr>
            <p:cNvPr id="16" name="Shape 13"/>
            <p:cNvSpPr/>
            <p:nvPr/>
          </p:nvSpPr>
          <p:spPr>
            <a:xfrm>
              <a:off x="11699" y="10092"/>
              <a:ext cx="805" cy="805"/>
            </a:xfrm>
            <a:prstGeom prst="roundRect">
              <a:avLst>
                <a:gd name="adj" fmla="val 18667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17" name="Text 14"/>
            <p:cNvSpPr/>
            <p:nvPr/>
          </p:nvSpPr>
          <p:spPr>
            <a:xfrm>
              <a:off x="11975" y="10242"/>
              <a:ext cx="253" cy="505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00"/>
                </a:lnSpc>
                <a:buNone/>
              </a:pPr>
              <a:r>
                <a:rPr lang="en-US" sz="2500" kern="0" spc="-51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4</a:t>
              </a:r>
              <a:endParaRPr lang="en-US" sz="2500" dirty="0"/>
            </a:p>
          </p:txBody>
        </p:sp>
        <p:sp>
          <p:nvSpPr>
            <p:cNvPr id="18" name="Text 15"/>
            <p:cNvSpPr/>
            <p:nvPr/>
          </p:nvSpPr>
          <p:spPr>
            <a:xfrm>
              <a:off x="12862" y="10092"/>
              <a:ext cx="4209" cy="52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600"/>
                </a:lnSpc>
                <a:buNone/>
              </a:pPr>
              <a:r>
                <a:rPr lang="en-US" sz="2100" kern="0" spc="-42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Expert Insights</a:t>
              </a:r>
              <a:endParaRPr lang="en-US" sz="2100" dirty="0"/>
            </a:p>
          </p:txBody>
        </p:sp>
      </p:grpSp>
      <p:sp>
        <p:nvSpPr>
          <p:cNvPr id="19" name="Text 16"/>
          <p:cNvSpPr/>
          <p:nvPr/>
        </p:nvSpPr>
        <p:spPr>
          <a:xfrm>
            <a:off x="8167092" y="6878836"/>
            <a:ext cx="5668208" cy="7267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 articles and interviews with leading experts in the agricultural sector.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newsflash/>
      </p:transition>
    </mc:Choice>
    <mc:Fallback>
      <p:transition spd="slow">
        <p:newsfla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837565" y="972820"/>
            <a:ext cx="7468870" cy="6283960"/>
            <a:chOff x="1319" y="1532"/>
            <a:chExt cx="11762" cy="9896"/>
          </a:xfrm>
        </p:grpSpPr>
        <p:sp>
          <p:nvSpPr>
            <p:cNvPr id="3" name="Text 0"/>
            <p:cNvSpPr/>
            <p:nvPr/>
          </p:nvSpPr>
          <p:spPr>
            <a:xfrm>
              <a:off x="1319" y="1532"/>
              <a:ext cx="11762" cy="2217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5500"/>
                </a:lnSpc>
                <a:buNone/>
              </a:pPr>
              <a:r>
                <a:rPr lang="en-US" sz="4400" kern="0" spc="-89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Marketplace for Farmers to Trade</a:t>
              </a:r>
              <a:endParaRPr lang="en-US" sz="4400" dirty="0"/>
            </a:p>
          </p:txBody>
        </p:sp>
        <p:sp>
          <p:nvSpPr>
            <p:cNvPr id="4" name="Shape 1"/>
            <p:cNvSpPr/>
            <p:nvPr/>
          </p:nvSpPr>
          <p:spPr>
            <a:xfrm>
              <a:off x="1319" y="4315"/>
              <a:ext cx="5692" cy="3368"/>
            </a:xfrm>
            <a:prstGeom prst="roundRect">
              <a:avLst>
                <a:gd name="adj" fmla="val 4701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1708" y="4704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Buy &amp; Sell</a:t>
              </a:r>
              <a:endParaRPr lang="en-US" sz="220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1708" y="5484"/>
              <a:ext cx="4915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Connect with other farmers to buy and sell agricultural products directly.</a:t>
              </a:r>
              <a:endParaRPr lang="en-US" sz="1850" dirty="0"/>
            </a:p>
          </p:txBody>
        </p:sp>
        <p:sp>
          <p:nvSpPr>
            <p:cNvPr id="7" name="Shape 4"/>
            <p:cNvSpPr/>
            <p:nvPr/>
          </p:nvSpPr>
          <p:spPr>
            <a:xfrm>
              <a:off x="7388" y="4315"/>
              <a:ext cx="5692" cy="3368"/>
            </a:xfrm>
            <a:prstGeom prst="roundRect">
              <a:avLst>
                <a:gd name="adj" fmla="val 4701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8" name="Text 5"/>
            <p:cNvSpPr/>
            <p:nvPr/>
          </p:nvSpPr>
          <p:spPr>
            <a:xfrm>
              <a:off x="7777" y="4704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Transparent Pricing</a:t>
              </a:r>
              <a:endParaRPr lang="en-US" sz="2200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7777" y="5484"/>
              <a:ext cx="4915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View real-time pricing information for various agricultural products.</a:t>
              </a:r>
              <a:endParaRPr lang="en-US" sz="1850" dirty="0"/>
            </a:p>
          </p:txBody>
        </p:sp>
        <p:sp>
          <p:nvSpPr>
            <p:cNvPr id="10" name="Shape 7"/>
            <p:cNvSpPr/>
            <p:nvPr/>
          </p:nvSpPr>
          <p:spPr>
            <a:xfrm>
              <a:off x="1319" y="8060"/>
              <a:ext cx="5692" cy="3368"/>
            </a:xfrm>
            <a:prstGeom prst="roundRect">
              <a:avLst>
                <a:gd name="adj" fmla="val 4701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11" name="Text 8"/>
            <p:cNvSpPr/>
            <p:nvPr/>
          </p:nvSpPr>
          <p:spPr>
            <a:xfrm>
              <a:off x="1708" y="8449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Secure Transactions</a:t>
              </a:r>
              <a:endParaRPr lang="en-US" sz="2200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1708" y="9229"/>
              <a:ext cx="4915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Our platform offers secure payment options and transaction tracking.</a:t>
              </a:r>
              <a:endParaRPr lang="en-US" sz="1850" dirty="0"/>
            </a:p>
          </p:txBody>
        </p:sp>
        <p:sp>
          <p:nvSpPr>
            <p:cNvPr id="13" name="Shape 10"/>
            <p:cNvSpPr/>
            <p:nvPr/>
          </p:nvSpPr>
          <p:spPr>
            <a:xfrm>
              <a:off x="7388" y="8060"/>
              <a:ext cx="5692" cy="3368"/>
            </a:xfrm>
            <a:prstGeom prst="roundRect">
              <a:avLst>
                <a:gd name="adj" fmla="val 4701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14" name="Text 11"/>
            <p:cNvSpPr/>
            <p:nvPr/>
          </p:nvSpPr>
          <p:spPr>
            <a:xfrm>
              <a:off x="7777" y="8449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Community Building</a:t>
              </a:r>
              <a:endParaRPr lang="en-US" sz="22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7777" y="9229"/>
              <a:ext cx="4915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Foster connections and collaborations among farmers across the region.</a:t>
              </a:r>
              <a:endParaRPr lang="en-US" sz="185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>
        <p14:glitter pattern="hexago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837565" y="710565"/>
            <a:ext cx="7467600" cy="6808470"/>
            <a:chOff x="1319" y="1119"/>
            <a:chExt cx="11760" cy="10722"/>
          </a:xfrm>
        </p:grpSpPr>
        <p:sp>
          <p:nvSpPr>
            <p:cNvPr id="3" name="Text 0"/>
            <p:cNvSpPr/>
            <p:nvPr/>
          </p:nvSpPr>
          <p:spPr>
            <a:xfrm>
              <a:off x="1319" y="1119"/>
              <a:ext cx="8870" cy="110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00"/>
                </a:lnSpc>
                <a:buNone/>
              </a:pPr>
              <a:r>
                <a:rPr lang="en-US" sz="4400" kern="0" spc="-89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Agronomy Support</a:t>
              </a:r>
              <a:endParaRPr lang="en-US" sz="4400" dirty="0"/>
            </a:p>
          </p:txBody>
        </p:sp>
        <p:pic>
          <p:nvPicPr>
            <p:cNvPr id="4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9" y="2793"/>
              <a:ext cx="1885" cy="3016"/>
            </a:xfrm>
            <a:prstGeom prst="rect">
              <a:avLst/>
            </a:prstGeom>
          </p:spPr>
        </p:pic>
        <p:sp>
          <p:nvSpPr>
            <p:cNvPr id="5" name="Text 1"/>
            <p:cNvSpPr/>
            <p:nvPr/>
          </p:nvSpPr>
          <p:spPr>
            <a:xfrm>
              <a:off x="3769" y="3170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Crop Nutrition</a:t>
              </a:r>
              <a:endParaRPr lang="en-US" sz="2200" dirty="0"/>
            </a:p>
          </p:txBody>
        </p:sp>
        <p:sp>
          <p:nvSpPr>
            <p:cNvPr id="6" name="Text 2"/>
            <p:cNvSpPr/>
            <p:nvPr/>
          </p:nvSpPr>
          <p:spPr>
            <a:xfrm>
              <a:off x="3769" y="3951"/>
              <a:ext cx="9311" cy="120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Receive personalized recommendations for fertilizers and soil amendments.</a:t>
              </a:r>
              <a:endParaRPr lang="en-US" sz="1850" dirty="0"/>
            </a:p>
          </p:txBody>
        </p:sp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9" y="5809"/>
              <a:ext cx="1885" cy="3016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3769" y="6186"/>
              <a:ext cx="5377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Pest &amp; Disease Management</a:t>
              </a:r>
              <a:endParaRPr lang="en-US" sz="2200" dirty="0"/>
            </a:p>
          </p:txBody>
        </p:sp>
        <p:sp>
          <p:nvSpPr>
            <p:cNvPr id="9" name="Text 4"/>
            <p:cNvSpPr/>
            <p:nvPr/>
          </p:nvSpPr>
          <p:spPr>
            <a:xfrm>
              <a:off x="3769" y="6966"/>
              <a:ext cx="9311" cy="120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Get expert advice on identifying and controlling pests and diseases.</a:t>
              </a:r>
              <a:endParaRPr lang="en-US" sz="1850" dirty="0"/>
            </a:p>
          </p:txBody>
        </p:sp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9" y="8825"/>
              <a:ext cx="1885" cy="3016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3769" y="9202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Water Management</a:t>
              </a:r>
              <a:endParaRPr lang="en-US" sz="2200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3769" y="9982"/>
              <a:ext cx="9311" cy="120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Optimize irrigation schedules and techniques based on crop needs and weather conditions.</a:t>
              </a:r>
              <a:endParaRPr lang="en-US" sz="185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500">
        <p15:prstTrans prst="fractur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837565" y="3851910"/>
            <a:ext cx="12954000" cy="3517900"/>
            <a:chOff x="1319" y="6066"/>
            <a:chExt cx="20400" cy="5540"/>
          </a:xfrm>
        </p:grpSpPr>
        <p:sp>
          <p:nvSpPr>
            <p:cNvPr id="3" name="Text 0"/>
            <p:cNvSpPr/>
            <p:nvPr/>
          </p:nvSpPr>
          <p:spPr>
            <a:xfrm>
              <a:off x="1319" y="6066"/>
              <a:ext cx="9833" cy="110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00"/>
                </a:lnSpc>
                <a:buNone/>
              </a:pPr>
              <a:r>
                <a:rPr lang="en-US" sz="4400" kern="0" spc="-89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Carbon Footprint Tracker</a:t>
              </a:r>
              <a:endParaRPr lang="en-US" sz="4400" dirty="0"/>
            </a:p>
          </p:txBody>
        </p:sp>
        <p:sp>
          <p:nvSpPr>
            <p:cNvPr id="4" name="Shape 1"/>
            <p:cNvSpPr/>
            <p:nvPr/>
          </p:nvSpPr>
          <p:spPr>
            <a:xfrm>
              <a:off x="1319" y="7740"/>
              <a:ext cx="20401" cy="3866"/>
            </a:xfrm>
            <a:prstGeom prst="roundRect">
              <a:avLst>
                <a:gd name="adj" fmla="val 4096"/>
              </a:avLst>
            </a:prstGeom>
            <a:noFill/>
            <a:ln w="7620">
              <a:solidFill>
                <a:srgbClr val="000000">
                  <a:alpha val="8000"/>
                </a:srgbClr>
              </a:solidFill>
              <a:prstDash val="solid"/>
            </a:ln>
          </p:spPr>
        </p:sp>
        <p:sp>
          <p:nvSpPr>
            <p:cNvPr id="5" name="Shape 2"/>
            <p:cNvSpPr/>
            <p:nvPr/>
          </p:nvSpPr>
          <p:spPr>
            <a:xfrm>
              <a:off x="1331" y="7752"/>
              <a:ext cx="20378" cy="1079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</p:spPr>
        </p:sp>
        <p:sp>
          <p:nvSpPr>
            <p:cNvPr id="6" name="Text 3"/>
            <p:cNvSpPr/>
            <p:nvPr/>
          </p:nvSpPr>
          <p:spPr>
            <a:xfrm>
              <a:off x="1708" y="7990"/>
              <a:ext cx="9429" cy="6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Calculate emissions</a:t>
              </a:r>
              <a:endParaRPr lang="en-US" sz="185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11903" y="7990"/>
              <a:ext cx="9429" cy="6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Track emissions from farming activities.</a:t>
              </a:r>
              <a:endParaRPr lang="en-US" sz="1850" dirty="0"/>
            </a:p>
          </p:txBody>
        </p:sp>
        <p:sp>
          <p:nvSpPr>
            <p:cNvPr id="8" name="Shape 5"/>
            <p:cNvSpPr/>
            <p:nvPr/>
          </p:nvSpPr>
          <p:spPr>
            <a:xfrm>
              <a:off x="1331" y="8832"/>
              <a:ext cx="20378" cy="1079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</p:spPr>
        </p:sp>
        <p:sp>
          <p:nvSpPr>
            <p:cNvPr id="9" name="Text 6"/>
            <p:cNvSpPr/>
            <p:nvPr/>
          </p:nvSpPr>
          <p:spPr>
            <a:xfrm>
              <a:off x="1708" y="9070"/>
              <a:ext cx="9429" cy="6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Identify opportunities</a:t>
              </a:r>
              <a:endParaRPr lang="en-US" sz="185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11903" y="9070"/>
              <a:ext cx="9429" cy="6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Identify areas for improvement to reduce carbon footprint.</a:t>
              </a:r>
              <a:endParaRPr lang="en-US" sz="1850" dirty="0"/>
            </a:p>
          </p:txBody>
        </p:sp>
        <p:sp>
          <p:nvSpPr>
            <p:cNvPr id="11" name="Shape 8"/>
            <p:cNvSpPr/>
            <p:nvPr/>
          </p:nvSpPr>
          <p:spPr>
            <a:xfrm>
              <a:off x="1331" y="9911"/>
              <a:ext cx="20378" cy="1683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</p:spPr>
        </p:sp>
        <p:sp>
          <p:nvSpPr>
            <p:cNvPr id="12" name="Text 9"/>
            <p:cNvSpPr/>
            <p:nvPr/>
          </p:nvSpPr>
          <p:spPr>
            <a:xfrm>
              <a:off x="1708" y="10149"/>
              <a:ext cx="9429" cy="6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Environmental sustainability</a:t>
              </a:r>
              <a:endParaRPr lang="en-US" sz="1850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11903" y="10149"/>
              <a:ext cx="9429" cy="120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Contribute to a more sustainable and environmentally friendly agricultural sector.</a:t>
              </a:r>
              <a:endParaRPr lang="en-US" sz="185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ripple dir="l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837565" y="3837940"/>
            <a:ext cx="12954635" cy="3545840"/>
            <a:chOff x="1319" y="6044"/>
            <a:chExt cx="20401" cy="5584"/>
          </a:xfrm>
        </p:grpSpPr>
        <p:sp>
          <p:nvSpPr>
            <p:cNvPr id="3" name="Text 0"/>
            <p:cNvSpPr/>
            <p:nvPr/>
          </p:nvSpPr>
          <p:spPr>
            <a:xfrm>
              <a:off x="1319" y="6044"/>
              <a:ext cx="8870" cy="110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00"/>
                </a:lnSpc>
                <a:buNone/>
              </a:pPr>
              <a:r>
                <a:rPr lang="en-US" sz="4400" kern="0" spc="-89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Chatbot for Farmers</a:t>
              </a:r>
              <a:endParaRPr lang="en-US" sz="4400" dirty="0"/>
            </a:p>
          </p:txBody>
        </p:sp>
        <p:pic>
          <p:nvPicPr>
            <p:cNvPr id="4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9" y="7718"/>
              <a:ext cx="942" cy="942"/>
            </a:xfrm>
            <a:prstGeom prst="rect">
              <a:avLst/>
            </a:prstGeom>
          </p:spPr>
        </p:pic>
        <p:sp>
          <p:nvSpPr>
            <p:cNvPr id="5" name="Text 1"/>
            <p:cNvSpPr/>
            <p:nvPr/>
          </p:nvSpPr>
          <p:spPr>
            <a:xfrm>
              <a:off x="1319" y="9038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24/7 Support</a:t>
              </a:r>
              <a:endParaRPr lang="en-US" sz="2200" dirty="0"/>
            </a:p>
          </p:txBody>
        </p:sp>
        <p:sp>
          <p:nvSpPr>
            <p:cNvPr id="6" name="Text 2"/>
            <p:cNvSpPr/>
            <p:nvPr/>
          </p:nvSpPr>
          <p:spPr>
            <a:xfrm>
              <a:off x="1319" y="9818"/>
              <a:ext cx="4676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Get instant answers to common agricultural questions at any time.</a:t>
              </a:r>
              <a:endParaRPr lang="en-US" sz="1850" dirty="0"/>
            </a:p>
          </p:txBody>
        </p:sp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1" y="7718"/>
              <a:ext cx="942" cy="942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6561" y="9038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Time Savings</a:t>
              </a:r>
              <a:endParaRPr lang="en-US" sz="2200" dirty="0"/>
            </a:p>
          </p:txBody>
        </p:sp>
        <p:sp>
          <p:nvSpPr>
            <p:cNvPr id="9" name="Text 4"/>
            <p:cNvSpPr/>
            <p:nvPr/>
          </p:nvSpPr>
          <p:spPr>
            <a:xfrm>
              <a:off x="6561" y="9818"/>
              <a:ext cx="4676" cy="120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Reduce research time and get quick answers to urgent needs.</a:t>
              </a:r>
              <a:endParaRPr lang="en-US" sz="1850" dirty="0"/>
            </a:p>
          </p:txBody>
        </p:sp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803" y="7718"/>
              <a:ext cx="942" cy="942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11803" y="9038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Personalized Advice</a:t>
              </a:r>
              <a:endParaRPr lang="en-US" sz="2200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11803" y="9818"/>
              <a:ext cx="4676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Receive customized recommendations based on your specific farming situation.</a:t>
              </a:r>
              <a:endParaRPr lang="en-US" sz="1850" dirty="0"/>
            </a:p>
          </p:txBody>
        </p:sp>
        <p:pic>
          <p:nvPicPr>
            <p:cNvPr id="13" name="Image 4" descr="preencoded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044" y="7718"/>
              <a:ext cx="942" cy="942"/>
            </a:xfrm>
            <a:prstGeom prst="rect">
              <a:avLst/>
            </a:prstGeom>
          </p:spPr>
        </p:pic>
        <p:sp>
          <p:nvSpPr>
            <p:cNvPr id="14" name="Text 7"/>
            <p:cNvSpPr/>
            <p:nvPr/>
          </p:nvSpPr>
          <p:spPr>
            <a:xfrm>
              <a:off x="17044" y="9038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Easy Access</a:t>
              </a:r>
              <a:endParaRPr lang="en-US" sz="2200" dirty="0"/>
            </a:p>
          </p:txBody>
        </p:sp>
        <p:sp>
          <p:nvSpPr>
            <p:cNvPr id="15" name="Text 8"/>
            <p:cNvSpPr/>
            <p:nvPr/>
          </p:nvSpPr>
          <p:spPr>
            <a:xfrm>
              <a:off x="17044" y="9818"/>
              <a:ext cx="4676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Interact with the chatbot through our website or mobile app.</a:t>
              </a:r>
              <a:endParaRPr lang="en-US" sz="185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837565" y="3931285"/>
            <a:ext cx="12954635" cy="3359150"/>
            <a:chOff x="1319" y="6191"/>
            <a:chExt cx="20401" cy="5290"/>
          </a:xfrm>
        </p:grpSpPr>
        <p:sp>
          <p:nvSpPr>
            <p:cNvPr id="3" name="Text 0"/>
            <p:cNvSpPr/>
            <p:nvPr/>
          </p:nvSpPr>
          <p:spPr>
            <a:xfrm>
              <a:off x="1319" y="6191"/>
              <a:ext cx="8870" cy="110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00"/>
                </a:lnSpc>
                <a:buNone/>
              </a:pPr>
              <a:r>
                <a:rPr lang="en-US" sz="4400" kern="0" spc="-89" dirty="0">
                  <a:solidFill>
                    <a:srgbClr val="D73AD7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Technologies Used</a:t>
              </a:r>
              <a:endParaRPr lang="en-US" sz="4400" dirty="0"/>
            </a:p>
          </p:txBody>
        </p:sp>
        <p:sp>
          <p:nvSpPr>
            <p:cNvPr id="4" name="Shape 1"/>
            <p:cNvSpPr/>
            <p:nvPr/>
          </p:nvSpPr>
          <p:spPr>
            <a:xfrm>
              <a:off x="1319" y="8288"/>
              <a:ext cx="848" cy="848"/>
            </a:xfrm>
            <a:prstGeom prst="roundRect">
              <a:avLst>
                <a:gd name="adj" fmla="val 18670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1610" y="8446"/>
              <a:ext cx="266" cy="53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kern="0" spc="-53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1</a:t>
              </a:r>
              <a:endParaRPr lang="en-US" sz="265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2544" y="8288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APIs</a:t>
              </a:r>
              <a:endParaRPr lang="en-US" sz="22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2544" y="9069"/>
              <a:ext cx="5324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Integration with various data sources, including weather, market data, and agricultural research.</a:t>
              </a:r>
              <a:endParaRPr lang="en-US" sz="1850" dirty="0"/>
            </a:p>
          </p:txBody>
        </p:sp>
        <p:sp>
          <p:nvSpPr>
            <p:cNvPr id="8" name="Shape 5"/>
            <p:cNvSpPr/>
            <p:nvPr/>
          </p:nvSpPr>
          <p:spPr>
            <a:xfrm>
              <a:off x="8245" y="8288"/>
              <a:ext cx="848" cy="848"/>
            </a:xfrm>
            <a:prstGeom prst="roundRect">
              <a:avLst>
                <a:gd name="adj" fmla="val 18670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9" name="Text 6"/>
            <p:cNvSpPr/>
            <p:nvPr/>
          </p:nvSpPr>
          <p:spPr>
            <a:xfrm>
              <a:off x="8536" y="8446"/>
              <a:ext cx="266" cy="53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kern="0" spc="-53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2</a:t>
              </a:r>
              <a:endParaRPr lang="en-US" sz="265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9470" y="8288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Machine Learning</a:t>
              </a:r>
              <a:endParaRPr lang="en-US" sz="220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9470" y="9069"/>
              <a:ext cx="5324" cy="241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Predictive analytics for weather forecasting, crop yield estimations, and personalized recommendations.</a:t>
              </a:r>
              <a:endParaRPr lang="en-US" sz="1850" dirty="0"/>
            </a:p>
          </p:txBody>
        </p:sp>
        <p:sp>
          <p:nvSpPr>
            <p:cNvPr id="12" name="Shape 9"/>
            <p:cNvSpPr/>
            <p:nvPr/>
          </p:nvSpPr>
          <p:spPr>
            <a:xfrm>
              <a:off x="15171" y="8288"/>
              <a:ext cx="848" cy="848"/>
            </a:xfrm>
            <a:prstGeom prst="roundRect">
              <a:avLst>
                <a:gd name="adj" fmla="val 18670"/>
              </a:avLst>
            </a:prstGeom>
            <a:solidFill>
              <a:srgbClr val="F4D4F7"/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15462" y="8446"/>
              <a:ext cx="266" cy="53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kern="0" spc="-53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3</a:t>
              </a:r>
              <a:endParaRPr lang="en-US" sz="265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16396" y="8288"/>
              <a:ext cx="4435" cy="554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kern="0" spc="-44" dirty="0">
                  <a:solidFill>
                    <a:srgbClr val="272525"/>
                  </a:solidFill>
                  <a:latin typeface="Source Serif Pro" pitchFamily="34" charset="0"/>
                  <a:ea typeface="Source Serif Pro" pitchFamily="34" charset="-122"/>
                  <a:cs typeface="Source Serif Pro" pitchFamily="34" charset="-120"/>
                </a:rPr>
                <a:t>Django</a:t>
              </a:r>
              <a:endParaRPr lang="en-US" sz="22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16396" y="9069"/>
              <a:ext cx="5324" cy="1810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000"/>
                </a:lnSpc>
                <a:buNone/>
              </a:pPr>
              <a:r>
                <a:rPr lang="en-US" sz="1850" kern="0" spc="-38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Powerful framework for building a scalable and secure web application.</a:t>
              </a:r>
              <a:endParaRPr lang="en-US" sz="185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honeycomb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563</Words>
  <Application>Microsoft Office PowerPoint</Application>
  <PresentationFormat>Custom</PresentationFormat>
  <Paragraphs>89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Centaur</vt:lpstr>
      <vt:lpstr>Source Sans Pro</vt:lpstr>
      <vt:lpstr>Source Serif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ASHUTOSH SWAIN</cp:lastModifiedBy>
  <cp:revision>21</cp:revision>
  <dcterms:created xsi:type="dcterms:W3CDTF">2024-08-31T15:14:00Z</dcterms:created>
  <dcterms:modified xsi:type="dcterms:W3CDTF">2024-09-02T14:44:38Z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BCACC190FC5F4AEC9171F594D04520C3_12</vt:lpwstr>
  </property>
  <property fmtid="{D5CDD505-2E9C-101B-9397-08002B2CF9AE}" pid="3" name="KSOProductBuildVer">
    <vt:lpwstr>1033-12.2.0.17562</vt:lpwstr>
  </property>
</Properties>
</file>